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7" r:id="rId4"/>
  </p:sldMasterIdLst>
  <p:notesMasterIdLst>
    <p:notesMasterId r:id="rId17"/>
  </p:notesMasterIdLst>
  <p:handoutMasterIdLst>
    <p:handoutMasterId r:id="rId18"/>
  </p:handoutMasterIdLst>
  <p:sldIdLst>
    <p:sldId id="292" r:id="rId5"/>
    <p:sldId id="294" r:id="rId6"/>
    <p:sldId id="295" r:id="rId7"/>
    <p:sldId id="296" r:id="rId8"/>
    <p:sldId id="297" r:id="rId9"/>
    <p:sldId id="298" r:id="rId10"/>
    <p:sldId id="299" r:id="rId11"/>
    <p:sldId id="300" r:id="rId12"/>
    <p:sldId id="301" r:id="rId13"/>
    <p:sldId id="302" r:id="rId14"/>
    <p:sldId id="303" r:id="rId15"/>
    <p:sldId id="293" r:id="rId16"/>
  </p:sldIdLst>
  <p:sldSz cx="12192000" cy="6858000"/>
  <p:notesSz cx="6858000" cy="9144000"/>
  <p:defaultTextStyle>
    <a:defPPr rtl="0"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74D81"/>
    <a:srgbClr val="9CCEC7"/>
    <a:srgbClr val="043D8F"/>
    <a:srgbClr val="76CAF3"/>
    <a:srgbClr val="1AE1F6"/>
    <a:srgbClr val="738AC3"/>
    <a:srgbClr val="B5C1DF"/>
    <a:srgbClr val="E98B0D"/>
    <a:srgbClr val="E2973C"/>
    <a:srgbClr val="9BD4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39" autoAdjust="0"/>
  </p:normalViewPr>
  <p:slideViewPr>
    <p:cSldViewPr snapToGrid="0">
      <p:cViewPr varScale="1">
        <p:scale>
          <a:sx n="91" d="100"/>
          <a:sy n="91" d="100"/>
        </p:scale>
        <p:origin x="486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>
            <a:extLst>
              <a:ext uri="{FF2B5EF4-FFF2-40B4-BE49-F238E27FC236}">
                <a16:creationId xmlns:a16="http://schemas.microsoft.com/office/drawing/2014/main" id="{623AA0E9-8CD0-4A6E-A65E-A06028B83FE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3" name="Segnaposto data 2">
            <a:extLst>
              <a:ext uri="{FF2B5EF4-FFF2-40B4-BE49-F238E27FC236}">
                <a16:creationId xmlns:a16="http://schemas.microsoft.com/office/drawing/2014/main" id="{D5E2408B-C9AB-4665-AC99-B057BD0A43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36FC0A7B-6666-4F41-AD03-C74B76B10001}" type="datetime1">
              <a:rPr lang="it-IT" smtClean="0"/>
              <a:t>12/09/2026</a:t>
            </a:fld>
            <a:endParaRPr lang="it-IT" dirty="0"/>
          </a:p>
        </p:txBody>
      </p:sp>
      <p:sp>
        <p:nvSpPr>
          <p:cNvPr id="4" name="Segnaposto piè di pagina 3">
            <a:extLst>
              <a:ext uri="{FF2B5EF4-FFF2-40B4-BE49-F238E27FC236}">
                <a16:creationId xmlns:a16="http://schemas.microsoft.com/office/drawing/2014/main" id="{8CD1B215-531B-4869-BD98-BD3B1390B1C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dirty="0"/>
          </a:p>
        </p:txBody>
      </p:sp>
      <p:sp>
        <p:nvSpPr>
          <p:cNvPr id="5" name="Segnaposto numero diapositiva 4">
            <a:extLst>
              <a:ext uri="{FF2B5EF4-FFF2-40B4-BE49-F238E27FC236}">
                <a16:creationId xmlns:a16="http://schemas.microsoft.com/office/drawing/2014/main" id="{60B53F21-4D67-455D-8074-E9E6EC26FA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2858E0-3D38-47B7-97D4-4FE08D90D359}" type="slidenum">
              <a:rPr lang="it-IT" smtClean="0"/>
              <a:t>‹N›</a:t>
            </a:fld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214433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0E367B-2E0B-461C-8280-86016408BD7C}" type="datetime1">
              <a:rPr lang="it-IT" smtClean="0"/>
              <a:pPr/>
              <a:t>12/09/2026</a:t>
            </a:fld>
            <a:endParaRPr lang="it-IT" dirty="0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it-IT" noProof="0" dirty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it-IT" noProof="0" dirty="0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284ECAD9-32EE-4091-BDA5-6BD15ACC5E58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06618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immagine 9">
            <a:extLst>
              <a:ext uri="{FF2B5EF4-FFF2-40B4-BE49-F238E27FC236}">
                <a16:creationId xmlns:a16="http://schemas.microsoft.com/office/drawing/2014/main" id="{D1D313A2-A4D4-40DF-A0C2-C29F6416852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4DB44FF-F9B4-4E5D-9888-DD07079D4562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2850" y="4508500"/>
            <a:ext cx="511810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/>
              <a:t>Fare clic per modificare lo stile del sottotitolo dello schema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1212850" y="2057400"/>
            <a:ext cx="5118100" cy="1929066"/>
          </a:xfrm>
        </p:spPr>
        <p:txBody>
          <a:bodyPr rtlCol="0" anchor="b">
            <a:noAutofit/>
          </a:bodyPr>
          <a:lstStyle>
            <a:lvl1pPr algn="l">
              <a:lnSpc>
                <a:spcPct val="90000"/>
              </a:lnSpc>
              <a:defRPr sz="5400" b="1" spc="-50" baseline="0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672700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arallelogramma 14">
            <a:extLst>
              <a:ext uri="{FF2B5EF4-FFF2-40B4-BE49-F238E27FC236}">
                <a16:creationId xmlns:a16="http://schemas.microsoft.com/office/drawing/2014/main" id="{F5AA8A10-E19C-430B-9D5D-8D12F92BFEC5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A7C93D4F-3003-4D58-9AFB-356A0F800F42}"/>
              </a:ext>
            </a:extLst>
          </p:cNvPr>
          <p:cNvSpPr/>
          <p:nvPr userDrawn="1"/>
        </p:nvSpPr>
        <p:spPr>
          <a:xfrm>
            <a:off x="4653265" y="0"/>
            <a:ext cx="139933" cy="6858000"/>
          </a:xfrm>
          <a:prstGeom prst="rect">
            <a:avLst/>
          </a:prstGeom>
          <a:solidFill>
            <a:srgbClr val="9CCEC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dat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F388D4-15DF-446A-91AA-72876CD48301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629400" y="758952"/>
            <a:ext cx="4526280" cy="3227514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6000" b="1" spc="-50" baseline="0">
                <a:solidFill>
                  <a:srgbClr val="374D81"/>
                </a:solidFill>
                <a:latin typeface="+mn-lt"/>
              </a:defRPr>
            </a:lvl1pPr>
          </a:lstStyle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6632171" y="4508500"/>
            <a:ext cx="4526280" cy="1279652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b="1" cap="all" spc="200" baseline="0">
                <a:solidFill>
                  <a:srgbClr val="9CCEC7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it-IT" noProof="0" dirty="0"/>
              <a:t>Fare clic per modificare lo stile del sottotitolo dello schema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D3E1BBA-670B-4CAE-B839-50ADB23DDBC6}"/>
              </a:ext>
            </a:extLst>
          </p:cNvPr>
          <p:cNvSpPr/>
          <p:nvPr userDrawn="1"/>
        </p:nvSpPr>
        <p:spPr>
          <a:xfrm>
            <a:off x="4577160" y="3841"/>
            <a:ext cx="139933" cy="6858000"/>
          </a:xfrm>
          <a:prstGeom prst="rect">
            <a:avLst/>
          </a:prstGeom>
          <a:solidFill>
            <a:srgbClr val="374D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E622CB9-4085-11F5-32B7-7BD234D5CC6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3246" y="0"/>
            <a:ext cx="480040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3938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4542C42-F0C8-417A-980A-09B6C1CD6C24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018278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estazione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arallelogramma 14">
            <a:extLst>
              <a:ext uri="{FF2B5EF4-FFF2-40B4-BE49-F238E27FC236}">
                <a16:creationId xmlns:a16="http://schemas.microsoft.com/office/drawing/2014/main" id="{98B82A56-7790-48EC-983D-AB8F703699B2}"/>
              </a:ext>
            </a:extLst>
          </p:cNvPr>
          <p:cNvSpPr/>
          <p:nvPr userDrawn="1"/>
        </p:nvSpPr>
        <p:spPr>
          <a:xfrm>
            <a:off x="7972121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1D72669-6745-4AA0-A173-7F6CEB97CF08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63119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2451099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2641599" y="3746500"/>
            <a:ext cx="8331202" cy="1308100"/>
          </a:xfrm>
        </p:spPr>
        <p:txBody>
          <a:bodyPr rtlCol="0" anchor="b" anchorCtr="0">
            <a:noAutofit/>
          </a:bodyPr>
          <a:lstStyle>
            <a:lvl1pPr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26416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7528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5969842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Intestazione della sezion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81A99FD-A18D-4AC6-92B0-69E29E35743B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1" name="Segnaposto numero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2" name="Segnaposto immagine 9">
            <a:extLst>
              <a:ext uri="{FF2B5EF4-FFF2-40B4-BE49-F238E27FC236}">
                <a16:creationId xmlns:a16="http://schemas.microsoft.com/office/drawing/2014/main" id="{E76B772A-7600-4ECE-B5A2-34827D4C710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6858000"/>
          </a:xfrm>
        </p:spPr>
        <p:txBody>
          <a:bodyPr rtlCol="0"/>
          <a:lstStyle/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33820398-8D1F-4543-ABA0-7A67C38769B3}"/>
              </a:ext>
            </a:extLst>
          </p:cNvPr>
          <p:cNvSpPr/>
          <p:nvPr userDrawn="1"/>
        </p:nvSpPr>
        <p:spPr>
          <a:xfrm>
            <a:off x="1735138" y="3568700"/>
            <a:ext cx="8721725" cy="230822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 rtl="0"/>
            <a:endParaRPr lang="it-IT" sz="1400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30399" y="3746500"/>
            <a:ext cx="8331202" cy="1308100"/>
          </a:xfrm>
        </p:spPr>
        <p:txBody>
          <a:bodyPr rtlCol="0" anchor="b" anchorCtr="0">
            <a:noAutofit/>
          </a:bodyPr>
          <a:lstStyle>
            <a:lvl1pPr algn="ctr">
              <a:lnSpc>
                <a:spcPct val="90000"/>
              </a:lnSpc>
              <a:defRPr sz="4800" b="1">
                <a:solidFill>
                  <a:schemeClr val="bg1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930400" y="5219700"/>
            <a:ext cx="8331201" cy="586740"/>
          </a:xfrm>
        </p:spPr>
        <p:txBody>
          <a:bodyPr lIns="91440" rIns="91440" rtlCol="0" anchor="t" anchorCtr="0">
            <a:normAutofit/>
          </a:bodyPr>
          <a:lstStyle>
            <a:lvl1pPr marL="0" indent="0" algn="ctr">
              <a:buNone/>
              <a:defRPr sz="2400" cap="all" spc="200" baseline="0">
                <a:solidFill>
                  <a:schemeClr val="bg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45757C57-BBBA-44C6-9A4D-12F5D1E400AA}"/>
              </a:ext>
            </a:extLst>
          </p:cNvPr>
          <p:cNvSpPr/>
          <p:nvPr userDrawn="1"/>
        </p:nvSpPr>
        <p:spPr>
          <a:xfrm>
            <a:off x="3536950" y="3469101"/>
            <a:ext cx="511810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766489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o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43B79944-34CF-4A72-AC1B-909189585767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9" name="Segnaposto piè di pa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3879728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o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 algn="l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1186731" y="2958274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Autofit/>
          </a:bodyPr>
          <a:lstStyle>
            <a:lvl1pPr marL="0" indent="0">
              <a:buNone/>
              <a:defRPr sz="2400" b="1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6605395" y="2958273"/>
            <a:ext cx="4639736" cy="2910821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2" name="Segnaposto dat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AAF3A87-C769-4508-A602-98056DD906C2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1" name="Segnaposto piè di pa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2" name="Segnaposto numero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195941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6" name="Segnaposto dat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5F1DB439-C8A9-45DF-AFF2-9EFA3E72C152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7" name="Segnaposto piè di pa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8" name="Segnaposto numero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1800130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u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arallelogramma 14">
            <a:extLst>
              <a:ext uri="{FF2B5EF4-FFF2-40B4-BE49-F238E27FC236}">
                <a16:creationId xmlns:a16="http://schemas.microsoft.com/office/drawing/2014/main" id="{AF082EE3-41AA-4817-A1CC-C33DDB8F675F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piè di pa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130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0105073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786383"/>
            <a:ext cx="3068833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812800"/>
            <a:ext cx="5713841" cy="4868609"/>
          </a:xfrm>
        </p:spPr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 hasCustomPrompt="1"/>
          </p:nvPr>
        </p:nvSpPr>
        <p:spPr>
          <a:xfrm>
            <a:off x="1092200" y="3043050"/>
            <a:ext cx="3068832" cy="2638359"/>
          </a:xfrm>
        </p:spPr>
        <p:txBody>
          <a:bodyPr lIns="91440" rIns="91440" rtlCol="0">
            <a:normAutofit/>
          </a:bodyPr>
          <a:lstStyle>
            <a:lvl1pPr marL="0" indent="0" rtl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 dirty="0"/>
              <a:t>Fare clic per modificare gli stili del testo dello schema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139700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624142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251FC1-1A75-47DA-9A6E-B43CF6E86A62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cxnSp>
        <p:nvCxnSpPr>
          <p:cNvPr id="15" name="Connecteur droit 19">
            <a:extLst>
              <a:ext uri="{FF2B5EF4-FFF2-40B4-BE49-F238E27FC236}">
                <a16:creationId xmlns:a16="http://schemas.microsoft.com/office/drawing/2014/main" id="{D84C14C5-D99C-45CD-8001-AC745F4FB49B}"/>
              </a:ext>
            </a:extLst>
          </p:cNvPr>
          <p:cNvCxnSpPr>
            <a:cxnSpLocks/>
          </p:cNvCxnSpPr>
          <p:nvPr userDrawn="1"/>
        </p:nvCxnSpPr>
        <p:spPr>
          <a:xfrm flipH="1">
            <a:off x="1092200" y="6446838"/>
            <a:ext cx="1643438" cy="0"/>
          </a:xfrm>
          <a:prstGeom prst="line">
            <a:avLst/>
          </a:prstGeom>
          <a:ln w="28575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19">
            <a:extLst>
              <a:ext uri="{FF2B5EF4-FFF2-40B4-BE49-F238E27FC236}">
                <a16:creationId xmlns:a16="http://schemas.microsoft.com/office/drawing/2014/main" id="{019842DD-D0AB-4E35-9AB2-7DBB6E266120}"/>
              </a:ext>
            </a:extLst>
          </p:cNvPr>
          <p:cNvCxnSpPr>
            <a:cxnSpLocks/>
          </p:cNvCxnSpPr>
          <p:nvPr userDrawn="1"/>
        </p:nvCxnSpPr>
        <p:spPr>
          <a:xfrm flipH="1">
            <a:off x="8420100" y="6429376"/>
            <a:ext cx="1000462" cy="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19">
            <a:extLst>
              <a:ext uri="{FF2B5EF4-FFF2-40B4-BE49-F238E27FC236}">
                <a16:creationId xmlns:a16="http://schemas.microsoft.com/office/drawing/2014/main" id="{832851A7-B301-4616-9843-9A0D06646DFD}"/>
              </a:ext>
            </a:extLst>
          </p:cNvPr>
          <p:cNvCxnSpPr>
            <a:cxnSpLocks/>
          </p:cNvCxnSpPr>
          <p:nvPr userDrawn="1"/>
        </p:nvCxnSpPr>
        <p:spPr>
          <a:xfrm flipH="1" flipV="1">
            <a:off x="10765675" y="6446838"/>
            <a:ext cx="407258" cy="6350"/>
          </a:xfrm>
          <a:prstGeom prst="line">
            <a:avLst/>
          </a:prstGeom>
          <a:ln w="28575">
            <a:solidFill>
              <a:schemeClr val="bg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egnaposto piè di pagina 2">
            <a:extLst>
              <a:ext uri="{FF2B5EF4-FFF2-40B4-BE49-F238E27FC236}">
                <a16:creationId xmlns:a16="http://schemas.microsoft.com/office/drawing/2014/main" id="{82E39F50-459D-C3E1-C6CC-EA208D50E4FE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8892083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74319CE-E5CF-4FF9-86AE-7437B4FD3174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C7E41FD-853D-F717-1775-E30235610CE8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2650827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DC51BA7-A5A7-4A7F-A707-DBBDEA7705F3}"/>
              </a:ext>
            </a:extLst>
          </p:cNvPr>
          <p:cNvSpPr/>
          <p:nvPr userDrawn="1"/>
        </p:nvSpPr>
        <p:spPr>
          <a:xfrm>
            <a:off x="0" y="2003424"/>
            <a:ext cx="1036320" cy="185737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D23174BA-29D0-4C1A-95C9-5A86FD25E47A}"/>
              </a:ext>
            </a:extLst>
          </p:cNvPr>
          <p:cNvSpPr/>
          <p:nvPr userDrawn="1"/>
        </p:nvSpPr>
        <p:spPr>
          <a:xfrm>
            <a:off x="5458983" y="377398"/>
            <a:ext cx="5713840" cy="12566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82620384-FC06-4245-8A4E-BD9C5C3038C1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BC7DA98-7B92-4F45-80F8-1AEF72A601CF}"/>
              </a:ext>
            </a:extLst>
          </p:cNvPr>
          <p:cNvSpPr/>
          <p:nvPr userDrawn="1"/>
        </p:nvSpPr>
        <p:spPr>
          <a:xfrm>
            <a:off x="1078230" y="2003423"/>
            <a:ext cx="3576082" cy="1857378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314700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F96815B-4256-4CE0-9FCF-3A2967CF5792}"/>
              </a:ext>
            </a:extLst>
          </p:cNvPr>
          <p:cNvSpPr/>
          <p:nvPr userDrawn="1"/>
        </p:nvSpPr>
        <p:spPr>
          <a:xfrm>
            <a:off x="1092200" y="993775"/>
            <a:ext cx="1036320" cy="936626"/>
          </a:xfrm>
          <a:prstGeom prst="rect">
            <a:avLst/>
          </a:prstGeom>
          <a:solidFill>
            <a:schemeClr val="tx2">
              <a:lumMod val="20000"/>
              <a:lumOff val="80000"/>
              <a:alpha val="2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DB5FC7EB-9809-9909-8D31-7667D27CFE29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1812829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458984" y="497808"/>
            <a:ext cx="5713841" cy="4868609"/>
          </a:xfrm>
        </p:spPr>
        <p:txBody>
          <a:bodyPr rtlCol="0" anchor="ctr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0997CAA8-247F-493B-9041-1EB41C0713A1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piè di pagina 2">
            <a:extLst>
              <a:ext uri="{FF2B5EF4-FFF2-40B4-BE49-F238E27FC236}">
                <a16:creationId xmlns:a16="http://schemas.microsoft.com/office/drawing/2014/main" id="{F1E388EF-366D-885A-CF06-6BEFE9E1E7F6}"/>
              </a:ext>
            </a:extLst>
          </p:cNvPr>
          <p:cNvSpPr txBox="1">
            <a:spLocks/>
          </p:cNvSpPr>
          <p:nvPr userDrawn="1"/>
        </p:nvSpPr>
        <p:spPr>
          <a:xfrm>
            <a:off x="216130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 rtl="0">
              <a:defRPr lang="it-it"/>
            </a:defPPr>
            <a:lvl1pPr marL="0" algn="l" defTabSz="914400" rtl="0" eaLnBrk="1" latinLnBrk="0" hangingPunct="1">
              <a:defRPr sz="900" kern="1200" cap="all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/>
              <a:t>Direttori del Corso – M. De Luca – M.A. Zappa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9543055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84722" y="548355"/>
            <a:ext cx="6054846" cy="634336"/>
          </a:xfrm>
        </p:spPr>
        <p:txBody>
          <a:bodyPr rtlCol="0" anchor="ctr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100833" y="1611313"/>
            <a:ext cx="6072099" cy="3755104"/>
          </a:xfrm>
        </p:spPr>
        <p:txBody>
          <a:bodyPr rtlCol="0" anchor="t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ADCFC264-2C41-457A-9103-DFF5BC066DDD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4654296" cy="58642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7510465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Segnaposto immagine 9">
            <a:extLst>
              <a:ext uri="{FF2B5EF4-FFF2-40B4-BE49-F238E27FC236}">
                <a16:creationId xmlns:a16="http://schemas.microsoft.com/office/drawing/2014/main" id="{4F173117-1383-4956-B947-1EA7A51D0D4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541486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3068577" y="880375"/>
            <a:ext cx="6054846" cy="634336"/>
          </a:xfrm>
        </p:spPr>
        <p:txBody>
          <a:bodyPr rtlCol="0" anchor="ctr">
            <a:no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BFACEB1B-38C0-4995-A1E2-7B5FD48CA44A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AF446475-024F-4C71-99D3-501468ACAD11}"/>
              </a:ext>
            </a:extLst>
          </p:cNvPr>
          <p:cNvSpPr/>
          <p:nvPr userDrawn="1"/>
        </p:nvSpPr>
        <p:spPr>
          <a:xfrm>
            <a:off x="5577840" y="0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767602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473373" y="943430"/>
            <a:ext cx="4699452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FDD649FC-C7F2-4966-B125-333FD0271E55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EF73BF96-A07C-4AAA-A37F-65151BD22A70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4012771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rallelogramma 14">
            <a:extLst>
              <a:ext uri="{FF2B5EF4-FFF2-40B4-BE49-F238E27FC236}">
                <a16:creationId xmlns:a16="http://schemas.microsoft.com/office/drawing/2014/main" id="{BA60C70F-7EE5-4927-B922-88B1C47FADB9}"/>
              </a:ext>
            </a:extLst>
          </p:cNvPr>
          <p:cNvSpPr/>
          <p:nvPr userDrawn="1"/>
        </p:nvSpPr>
        <p:spPr>
          <a:xfrm>
            <a:off x="74485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48F6D61-9E88-4632-A0A8-CB2E0CC5DEAF}"/>
              </a:ext>
            </a:extLst>
          </p:cNvPr>
          <p:cNvSpPr/>
          <p:nvPr userDrawn="1"/>
        </p:nvSpPr>
        <p:spPr>
          <a:xfrm>
            <a:off x="4654312" y="507333"/>
            <a:ext cx="7537688" cy="48495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 userDrawn="1"/>
        </p:nvSpPr>
        <p:spPr>
          <a:xfrm>
            <a:off x="16" y="0"/>
            <a:ext cx="4654296" cy="58642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2200" y="1885125"/>
            <a:ext cx="3068833" cy="2093975"/>
          </a:xfrm>
        </p:spPr>
        <p:txBody>
          <a:bodyPr rtlCol="0" anchor="ctr">
            <a:normAutofit/>
          </a:bodyPr>
          <a:lstStyle>
            <a:lvl1pPr>
              <a:lnSpc>
                <a:spcPct val="90000"/>
              </a:lnSpc>
              <a:defRPr sz="4400" b="1" i="0">
                <a:solidFill>
                  <a:srgbClr val="FFFFFF"/>
                </a:solidFill>
                <a:latin typeface="+mn-lt"/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6518529" y="943430"/>
            <a:ext cx="4654296" cy="3977366"/>
          </a:xfrm>
        </p:spPr>
        <p:txBody>
          <a:bodyPr rtlCol="0" anchor="ctr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12" name="Segnaposto data 1">
            <a:extLst>
              <a:ext uri="{FF2B5EF4-FFF2-40B4-BE49-F238E27FC236}">
                <a16:creationId xmlns:a16="http://schemas.microsoft.com/office/drawing/2014/main" id="{F417C55D-4AE8-427B-A32E-9F54E007E6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34126" y="6446838"/>
            <a:ext cx="258485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5350E5C9-4822-4828-86B2-BB987B39863B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13" name="Segnaposto piè di pagina 2">
            <a:extLst>
              <a:ext uri="{FF2B5EF4-FFF2-40B4-BE49-F238E27FC236}">
                <a16:creationId xmlns:a16="http://schemas.microsoft.com/office/drawing/2014/main" id="{8C05871B-E916-40A4-B5E3-65C15F5A4D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4846321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4" name="Segnaposto numero diapositiva 3">
            <a:extLst>
              <a:ext uri="{FF2B5EF4-FFF2-40B4-BE49-F238E27FC236}">
                <a16:creationId xmlns:a16="http://schemas.microsoft.com/office/drawing/2014/main" id="{B45E789F-2E61-4EC0-8973-681625FE51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375670" y="6446838"/>
            <a:ext cx="780010" cy="365125"/>
          </a:xfrm>
        </p:spPr>
        <p:txBody>
          <a:bodyPr rtlCol="0"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6127F28F-6C7B-471B-9839-EF88426C1976}"/>
              </a:ext>
            </a:extLst>
          </p:cNvPr>
          <p:cNvSpPr/>
          <p:nvPr userDrawn="1"/>
        </p:nvSpPr>
        <p:spPr>
          <a:xfrm>
            <a:off x="4370251" y="2322780"/>
            <a:ext cx="1348378" cy="1218664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34986162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00377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Segnaposto immagine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/>
          </a:solidFill>
        </p:spPr>
        <p:txBody>
          <a:bodyPr lIns="457200" tIns="457200" rtlCol="0"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it-IT" noProof="0"/>
              <a:t>Fare clic sull'icona per inserire un'immagine</a:t>
            </a:r>
            <a:endParaRPr lang="it-IT" noProof="0" dirty="0"/>
          </a:p>
        </p:txBody>
      </p:sp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 algn="ctr">
              <a:defRPr sz="4400" b="1">
                <a:solidFill>
                  <a:srgbClr val="FFFFFF"/>
                </a:solidFill>
              </a:defRPr>
            </a:lvl1pPr>
          </a:lstStyle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it-IT" noProof="0"/>
              <a:t>Fare clic per modificare gli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5A04164A-D1F3-464B-BA5A-A4C4D8F35ADB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B4A4DE4A-F8EF-47D5-8C37-A9021C2BB6A3}"/>
              </a:ext>
            </a:extLst>
          </p:cNvPr>
          <p:cNvSpPr/>
          <p:nvPr userDrawn="1"/>
        </p:nvSpPr>
        <p:spPr>
          <a:xfrm>
            <a:off x="3536950" y="4535901"/>
            <a:ext cx="5118100" cy="12566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9869563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7D5506EE-1026-4F35-9ACC-BD05BE0F9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9D1554E-7EF2-44AC-BA44-70A2B54D9DB9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B7696E5F-8D95-4450-AE52-5438E6EDE2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9" name="Segnaposto numero diapositiva 8">
            <a:extLst>
              <a:ext uri="{FF2B5EF4-FFF2-40B4-BE49-F238E27FC236}">
                <a16:creationId xmlns:a16="http://schemas.microsoft.com/office/drawing/2014/main" id="{999B2253-74CC-409E-BEB0-F8EFCFCB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55604090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olo verticale e te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8724900" y="1346200"/>
            <a:ext cx="2448033" cy="4530725"/>
          </a:xfrm>
        </p:spPr>
        <p:txBody>
          <a:bodyPr vert="eaVert" rtlCol="0"/>
          <a:lstStyle/>
          <a:p>
            <a:pPr rtl="0"/>
            <a:r>
              <a:rPr lang="it-IT" noProof="0"/>
              <a:t>Fare clic per modificare lo stile del titolo dello schema</a:t>
            </a:r>
            <a:endParaRPr lang="it-IT" noProof="0" dirty="0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92200" y="1346200"/>
            <a:ext cx="7480300" cy="4530723"/>
          </a:xfrm>
        </p:spPr>
        <p:txBody>
          <a:bodyPr vert="eaVert" lIns="45720" tIns="0" rIns="45720" bIns="0" rtlCol="0"/>
          <a:lstStyle/>
          <a:p>
            <a:pPr lvl="0" rtl="0"/>
            <a:r>
              <a:rPr lang="it-IT" noProof="0"/>
              <a:t>Fare clic per modificare gli stili del testo dello schema</a:t>
            </a:r>
          </a:p>
          <a:p>
            <a:pPr lvl="1" rtl="0"/>
            <a:r>
              <a:rPr lang="it-IT" noProof="0"/>
              <a:t>Secondo livello</a:t>
            </a:r>
          </a:p>
          <a:p>
            <a:pPr lvl="2" rtl="0"/>
            <a:r>
              <a:rPr lang="it-IT" noProof="0"/>
              <a:t>Terzo livello</a:t>
            </a:r>
          </a:p>
          <a:p>
            <a:pPr lvl="3" rtl="0"/>
            <a:r>
              <a:rPr lang="it-IT" noProof="0"/>
              <a:t>Quarto livello</a:t>
            </a:r>
          </a:p>
          <a:p>
            <a:pPr lvl="4" rtl="0"/>
            <a:r>
              <a:rPr lang="it-IT" noProof="0"/>
              <a:t>Quinto livello</a:t>
            </a:r>
            <a:endParaRPr lang="it-IT" noProof="0" dirty="0"/>
          </a:p>
        </p:txBody>
      </p:sp>
      <p:sp>
        <p:nvSpPr>
          <p:cNvPr id="7" name="Segnaposto data 6">
            <a:extLst>
              <a:ext uri="{FF2B5EF4-FFF2-40B4-BE49-F238E27FC236}">
                <a16:creationId xmlns:a16="http://schemas.microsoft.com/office/drawing/2014/main" id="{AF33D6B0-F070-45C4-A472-19F432BE39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1C82CFE1-3316-4B70-89C0-454FCB2AAF53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8" name="Segnaposto piè di pagina 7">
            <a:extLst>
              <a:ext uri="{FF2B5EF4-FFF2-40B4-BE49-F238E27FC236}">
                <a16:creationId xmlns:a16="http://schemas.microsoft.com/office/drawing/2014/main" id="{9975399F-DAB2-410D-967F-ED17E6F7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10" name="Segnaposto numero diapositiva 9">
            <a:extLst>
              <a:ext uri="{FF2B5EF4-FFF2-40B4-BE49-F238E27FC236}">
                <a16:creationId xmlns:a16="http://schemas.microsoft.com/office/drawing/2014/main" id="{F762A46F-6BE5-4D12-9412-5CA7672EA8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it-IT" noProof="0" smtClean="0"/>
              <a:t>‹N›</a:t>
            </a:fld>
            <a:endParaRPr lang="it-IT" noProof="0" dirty="0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B443CC6-CDCA-4595-ADAE-DCB961FF1A8E}"/>
              </a:ext>
            </a:extLst>
          </p:cNvPr>
          <p:cNvSpPr/>
          <p:nvPr userDrawn="1"/>
        </p:nvSpPr>
        <p:spPr>
          <a:xfrm rot="16200000">
            <a:off x="8871481" y="-146580"/>
            <a:ext cx="1036320" cy="13294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29406879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arallelogramma 14">
            <a:extLst>
              <a:ext uri="{FF2B5EF4-FFF2-40B4-BE49-F238E27FC236}">
                <a16:creationId xmlns:a16="http://schemas.microsoft.com/office/drawing/2014/main" id="{D20796F3-5674-4AF5-9623-575731F82E52}"/>
              </a:ext>
            </a:extLst>
          </p:cNvPr>
          <p:cNvSpPr/>
          <p:nvPr userDrawn="1"/>
        </p:nvSpPr>
        <p:spPr>
          <a:xfrm>
            <a:off x="4667250" y="0"/>
            <a:ext cx="2857500" cy="6858000"/>
          </a:xfrm>
          <a:prstGeom prst="parallelogram">
            <a:avLst>
              <a:gd name="adj" fmla="val 0"/>
            </a:avLst>
          </a:prstGeom>
          <a:solidFill>
            <a:schemeClr val="bg1">
              <a:lumMod val="95000"/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it-IT" noProof="0" dirty="0"/>
          </a:p>
        </p:txBody>
      </p:sp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it-IT" noProof="0" dirty="0"/>
              <a:t>Fare clic per modificare lo stile del titolo dello schema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1216548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it-IT" noProof="0" dirty="0"/>
              <a:t>Fare clic per modificare gli stili del testo dello schema</a:t>
            </a:r>
          </a:p>
          <a:p>
            <a:pPr lvl="1" rtl="0"/>
            <a:r>
              <a:rPr lang="it-IT" noProof="0" dirty="0"/>
              <a:t>Secondo livello</a:t>
            </a:r>
          </a:p>
          <a:p>
            <a:pPr lvl="2" rtl="0"/>
            <a:r>
              <a:rPr lang="it-IT" noProof="0" dirty="0"/>
              <a:t>Terzo livello</a:t>
            </a:r>
          </a:p>
          <a:p>
            <a:pPr lvl="3" rtl="0"/>
            <a:r>
              <a:rPr lang="it-IT" noProof="0" dirty="0"/>
              <a:t>Quarto livello</a:t>
            </a:r>
          </a:p>
          <a:p>
            <a:pPr lvl="4" rtl="0"/>
            <a:r>
              <a:rPr lang="it-IT" noProof="0" dirty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68341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2CA46E8E-89D0-493E-ABBF-B63A9C819C41}" type="datetime1">
              <a:rPr lang="it-IT" noProof="0" smtClean="0"/>
              <a:t>12/09/2026</a:t>
            </a:fld>
            <a:endParaRPr lang="it-IT" noProof="0" dirty="0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48463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it-IT" noProof="0" dirty="0"/>
              <a:t>Piè di pagina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10375670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fld id="{3A98EE3D-8CD1-4C3F-BD1C-C98C9596463C}" type="slidenum">
              <a:rPr lang="it-IT" noProof="0" smtClean="0"/>
              <a:pPr/>
              <a:t>‹N›</a:t>
            </a:fld>
            <a:endParaRPr lang="it-IT" noProof="0" dirty="0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0F25E55C-1C16-46C6-B789-A4B2BCEF8F86}"/>
              </a:ext>
            </a:extLst>
          </p:cNvPr>
          <p:cNvSpPr/>
          <p:nvPr userDrawn="1"/>
        </p:nvSpPr>
        <p:spPr>
          <a:xfrm>
            <a:off x="0" y="1011981"/>
            <a:ext cx="1036320" cy="6858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it-IT" noProof="0" dirty="0"/>
          </a:p>
        </p:txBody>
      </p:sp>
    </p:spTree>
    <p:extLst>
      <p:ext uri="{BB962C8B-B14F-4D97-AF65-F5344CB8AC3E}">
        <p14:creationId xmlns:p14="http://schemas.microsoft.com/office/powerpoint/2010/main" val="1690285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18" r:id="rId2"/>
    <p:sldLayoutId id="2147483707" r:id="rId3"/>
    <p:sldLayoutId id="2147483708" r:id="rId4"/>
    <p:sldLayoutId id="2147483719" r:id="rId5"/>
    <p:sldLayoutId id="2147483709" r:id="rId6"/>
    <p:sldLayoutId id="2147483716" r:id="rId7"/>
    <p:sldLayoutId id="2147483710" r:id="rId8"/>
    <p:sldLayoutId id="2147483711" r:id="rId9"/>
    <p:sldLayoutId id="2147483712" r:id="rId10"/>
    <p:sldLayoutId id="2147483727" r:id="rId11"/>
    <p:sldLayoutId id="2147483720" r:id="rId12"/>
    <p:sldLayoutId id="2147483721" r:id="rId13"/>
    <p:sldLayoutId id="2147483725" r:id="rId14"/>
    <p:sldLayoutId id="2147483726" r:id="rId15"/>
    <p:sldLayoutId id="2147483722" r:id="rId16"/>
    <p:sldLayoutId id="2147483723" r:id="rId17"/>
    <p:sldLayoutId id="2147483715" r:id="rId18"/>
    <p:sldLayoutId id="2147483713" r:id="rId19"/>
    <p:sldLayoutId id="2147483714" r:id="rId20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800" b="1" kern="1200" spc="-50" baseline="0">
          <a:solidFill>
            <a:schemeClr val="tx1">
              <a:lumMod val="75000"/>
              <a:lumOff val="25000"/>
            </a:schemeClr>
          </a:solidFill>
          <a:latin typeface="+mn-lt"/>
          <a:ea typeface="+mj-ea"/>
          <a:cs typeface="+mj-cs"/>
        </a:defRPr>
      </a:lvl1pPr>
    </p:titleStyle>
    <p:bodyStyle>
      <a:lvl1pPr marL="266700" indent="-266700" algn="l" defTabSz="914400" rtl="0" eaLnBrk="1" latinLnBrk="0" hangingPunct="1">
        <a:lnSpc>
          <a:spcPct val="10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187" userDrawn="1">
          <p15:clr>
            <a:srgbClr val="F26B43"/>
          </p15:clr>
        </p15:guide>
        <p15:guide id="2" pos="688" userDrawn="1">
          <p15:clr>
            <a:srgbClr val="F26B43"/>
          </p15:clr>
        </p15:guide>
        <p15:guide id="3" pos="7038" userDrawn="1">
          <p15:clr>
            <a:srgbClr val="F26B43"/>
          </p15:clr>
        </p15:guide>
        <p15:guide id="4" orient="horz" pos="3702" userDrawn="1">
          <p15:clr>
            <a:srgbClr val="F26B43"/>
          </p15:clr>
        </p15:guide>
        <p15:guide id="5" orient="horz" pos="406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mailto:chandra.massetti@uniroma1.it" TargetMode="External"/><Relationship Id="rId2" Type="http://schemas.openxmlformats.org/officeDocument/2006/relationships/hyperlink" Target="https://doi.org/10.3390/bs16040609" TargetMode="Externa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95844" y="758952"/>
            <a:ext cx="4526280" cy="3227514"/>
          </a:xfrm>
        </p:spPr>
        <p:txBody>
          <a:bodyPr>
            <a:noAutofit/>
          </a:bodyPr>
          <a:lstStyle/>
          <a:p>
            <a:pPr algn="ctr"/>
            <a:r>
              <a:rPr lang="it-IT" sz="3600" dirty="0" smtClean="0"/>
              <a:t>PSYCHOMETRIC PROPERTIES OF THE ITALIAN FOOD NOISE QUESTIONNAIRE (FNQ) FOR THE ASSESSMENT OF INTRUSIVE FOOD-RELATED THOUGHTS</a:t>
            </a:r>
            <a:endParaRPr lang="it-IT" sz="3600" dirty="0"/>
          </a:p>
        </p:txBody>
      </p:sp>
      <p:sp>
        <p:nvSpPr>
          <p:cNvPr id="4" name="Sottotitolo 3">
            <a:extLst>
              <a:ext uri="{FF2B5EF4-FFF2-40B4-BE49-F238E27FC236}">
                <a16:creationId xmlns:a16="http://schemas.microsoft.com/office/drawing/2014/main" id="{91A9603A-D223-47EF-B35B-86424F3280C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474372" y="4508499"/>
            <a:ext cx="4684079" cy="2113017"/>
          </a:xfrm>
        </p:spPr>
        <p:txBody>
          <a:bodyPr>
            <a:normAutofit fontScale="92500" lnSpcReduction="20000"/>
          </a:bodyPr>
          <a:lstStyle/>
          <a:p>
            <a:r>
              <a:rPr lang="it-IT" sz="2000" dirty="0" smtClean="0"/>
              <a:t>Dott.ssa </a:t>
            </a:r>
            <a:r>
              <a:rPr lang="it-IT" sz="2000" dirty="0" err="1" smtClean="0"/>
              <a:t>chandra</a:t>
            </a:r>
            <a:r>
              <a:rPr lang="it-IT" sz="2000" dirty="0" smtClean="0"/>
              <a:t> massetti</a:t>
            </a:r>
          </a:p>
          <a:p>
            <a:r>
              <a:rPr lang="it-IT" sz="2000" b="1" dirty="0" smtClean="0"/>
              <a:t>PSICHOLOGIST PSYCHOTHERAPIST</a:t>
            </a:r>
          </a:p>
          <a:p>
            <a:endParaRPr lang="it-IT" sz="2000" b="1" dirty="0"/>
          </a:p>
          <a:p>
            <a:r>
              <a:rPr lang="it-IT" sz="2800" dirty="0" smtClean="0"/>
              <a:t>Sapienza </a:t>
            </a:r>
            <a:r>
              <a:rPr lang="it-IT" sz="2800" dirty="0" err="1" smtClean="0"/>
              <a:t>university</a:t>
            </a:r>
            <a:r>
              <a:rPr lang="it-IT" sz="2800" dirty="0" smtClean="0"/>
              <a:t>- </a:t>
            </a:r>
            <a:r>
              <a:rPr lang="it-IT" sz="2800" dirty="0" err="1" smtClean="0"/>
              <a:t>rome</a:t>
            </a:r>
            <a:endParaRPr lang="it-IT" sz="2800" dirty="0"/>
          </a:p>
          <a:p>
            <a:endParaRPr lang="it-IT" sz="2800" b="1" dirty="0"/>
          </a:p>
        </p:txBody>
      </p:sp>
    </p:spTree>
    <p:extLst>
      <p:ext uri="{BB962C8B-B14F-4D97-AF65-F5344CB8AC3E}">
        <p14:creationId xmlns:p14="http://schemas.microsoft.com/office/powerpoint/2010/main" val="47115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PAIN </a:t>
            </a:r>
            <a:r>
              <a:rPr lang="it-IT" dirty="0"/>
              <a:t>POINT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16547" y="1145628"/>
            <a:ext cx="10208197" cy="5517931"/>
          </a:xfrm>
        </p:spPr>
        <p:txBody>
          <a:bodyPr>
            <a:normAutofit fontScale="70000" lnSpcReduction="20000"/>
          </a:bodyPr>
          <a:lstStyle/>
          <a:p>
            <a:pPr marL="0" lvl="0" indent="0" algn="ctr">
              <a:buClr>
                <a:srgbClr val="4A66AC"/>
              </a:buClr>
              <a:buNone/>
            </a:pPr>
            <a:r>
              <a:rPr lang="it-IT" sz="29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“Il paziente dice: non ho fame… ma penso continuamente al cibo.”</a:t>
            </a:r>
          </a:p>
          <a:p>
            <a:pPr marL="0" indent="0">
              <a:buNone/>
            </a:pPr>
            <a:endParaRPr lang="it-IT" dirty="0" smtClean="0"/>
          </a:p>
          <a:p>
            <a:pPr marL="0" indent="0">
              <a:buNone/>
            </a:pPr>
            <a:r>
              <a:rPr lang="it-IT" dirty="0" smtClean="0"/>
              <a:t>I </a:t>
            </a:r>
            <a:r>
              <a:rPr lang="it-IT" dirty="0"/>
              <a:t>nostri pazienti con obesità o sovrappeso riferiscono spesso una sensazione constante di "rumore di fondo" mentale legato al cibo (</a:t>
            </a:r>
            <a:r>
              <a:rPr lang="it-IT" i="1" dirty="0" err="1"/>
              <a:t>Food</a:t>
            </a:r>
            <a:r>
              <a:rPr lang="it-IT" i="1" dirty="0"/>
              <a:t> </a:t>
            </a:r>
            <a:r>
              <a:rPr lang="it-IT" i="1" dirty="0" err="1"/>
              <a:t>Noise</a:t>
            </a:r>
            <a:r>
              <a:rPr lang="it-IT" dirty="0"/>
              <a:t>): pensieri intrusivi e ricorrenti che </a:t>
            </a:r>
            <a:r>
              <a:rPr lang="it-IT" u="sng" dirty="0"/>
              <a:t>consumano energia cognitiva, aumentano lo stress e vanificano la </a:t>
            </a:r>
            <a:r>
              <a:rPr lang="it-IT" u="sng" dirty="0" err="1"/>
              <a:t>compliance</a:t>
            </a:r>
            <a:r>
              <a:rPr lang="it-IT" u="sng" dirty="0"/>
              <a:t> alle diete</a:t>
            </a:r>
            <a:r>
              <a:rPr lang="it-IT" dirty="0"/>
              <a:t>. </a:t>
            </a:r>
          </a:p>
          <a:p>
            <a:pPr marL="0" indent="0">
              <a:buNone/>
            </a:pPr>
            <a:endParaRPr lang="it-IT" b="1" dirty="0" smtClean="0"/>
          </a:p>
          <a:p>
            <a:pPr marL="0" indent="0">
              <a:buNone/>
            </a:pPr>
            <a:r>
              <a:rPr lang="it-IT" b="1" dirty="0" smtClean="0"/>
              <a:t>Problema </a:t>
            </a:r>
            <a:r>
              <a:rPr lang="it-IT" b="1" dirty="0"/>
              <a:t>clinico</a:t>
            </a:r>
            <a:endParaRPr lang="it-IT" dirty="0"/>
          </a:p>
          <a:p>
            <a:r>
              <a:rPr lang="it-IT" dirty="0"/>
              <a:t>Dopo chirurgia </a:t>
            </a:r>
            <a:r>
              <a:rPr lang="it-IT" dirty="0" err="1"/>
              <a:t>bariatrica</a:t>
            </a:r>
            <a:r>
              <a:rPr lang="it-IT" dirty="0"/>
              <a:t> distinguiamo facilmente </a:t>
            </a:r>
            <a:r>
              <a:rPr lang="it-IT" b="1" dirty="0"/>
              <a:t>fame, </a:t>
            </a:r>
            <a:r>
              <a:rPr lang="it-IT" b="1" dirty="0" err="1"/>
              <a:t>craving</a:t>
            </a:r>
            <a:r>
              <a:rPr lang="it-IT" b="1" dirty="0"/>
              <a:t>, </a:t>
            </a:r>
            <a:r>
              <a:rPr lang="it-IT" b="1" dirty="0" err="1"/>
              <a:t>emotional</a:t>
            </a:r>
            <a:r>
              <a:rPr lang="it-IT" b="1" dirty="0"/>
              <a:t> </a:t>
            </a:r>
            <a:r>
              <a:rPr lang="it-IT" b="1" dirty="0" err="1"/>
              <a:t>eating</a:t>
            </a:r>
            <a:r>
              <a:rPr lang="it-IT" b="1" dirty="0"/>
              <a:t>, grazing e </a:t>
            </a:r>
            <a:r>
              <a:rPr lang="it-IT" b="1" dirty="0" err="1"/>
              <a:t>binge</a:t>
            </a:r>
            <a:r>
              <a:rPr lang="it-IT" b="1" dirty="0"/>
              <a:t> </a:t>
            </a:r>
            <a:r>
              <a:rPr lang="it-IT" b="1" dirty="0" err="1"/>
              <a:t>eating</a:t>
            </a:r>
            <a:r>
              <a:rPr lang="it-IT" dirty="0"/>
              <a:t>.</a:t>
            </a:r>
          </a:p>
          <a:p>
            <a:r>
              <a:rPr lang="it-IT" dirty="0"/>
              <a:t>Molto più difficile è quantificare quella componente cognitiva descritta dal paziente come:</a:t>
            </a:r>
            <a:br>
              <a:rPr lang="it-IT" dirty="0"/>
            </a:br>
            <a:r>
              <a:rPr lang="it-IT" b="1" dirty="0"/>
              <a:t>“Il cibo mi occupa la testa</a:t>
            </a:r>
            <a:r>
              <a:rPr lang="it-IT" b="1" dirty="0" smtClean="0"/>
              <a:t>.”</a:t>
            </a:r>
          </a:p>
          <a:p>
            <a:r>
              <a:rPr lang="it-IT" b="1" dirty="0"/>
              <a:t> </a:t>
            </a:r>
            <a:r>
              <a:rPr lang="it-IT" dirty="0"/>
              <a:t>“Non sempre il problema è quanto il paziente mangia. A volte il problema è quanto spazio mentale occupa il cibo</a:t>
            </a:r>
            <a:r>
              <a:rPr lang="it-IT" dirty="0" smtClean="0"/>
              <a:t>.”</a:t>
            </a:r>
          </a:p>
          <a:p>
            <a:endParaRPr lang="it-IT" dirty="0"/>
          </a:p>
          <a:p>
            <a:r>
              <a:rPr lang="it-IT" dirty="0" smtClean="0"/>
              <a:t> </a:t>
            </a:r>
            <a:r>
              <a:rPr lang="it-IT" dirty="0"/>
              <a:t>Finora in Italia non avevamo uno strumento validato per misurare specificamente questo "carico cognitivo" in reparto e distinguere il rumore mentale dal semplice desiderio/</a:t>
            </a:r>
            <a:r>
              <a:rPr lang="it-IT" dirty="0" err="1"/>
              <a:t>craving</a:t>
            </a:r>
            <a:r>
              <a:rPr lang="it-IT" dirty="0"/>
              <a:t>. </a:t>
            </a:r>
          </a:p>
          <a:p>
            <a:endParaRPr lang="it-IT" dirty="0"/>
          </a:p>
          <a:p>
            <a:pPr marL="0" indent="0" algn="ctr">
              <a:buNone/>
            </a:pPr>
            <a:r>
              <a:rPr lang="it-IT" sz="2300" dirty="0" smtClean="0"/>
              <a:t> </a:t>
            </a:r>
            <a:r>
              <a:rPr lang="en-US" sz="2300" b="1" dirty="0"/>
              <a:t>Psychometric Properties of the Italian Food Noise Questionnaire (FNQ) for the Assessment of Intrusive Food-Related </a:t>
            </a:r>
            <a:r>
              <a:rPr lang="en-US" sz="2300" b="1" dirty="0" smtClean="0"/>
              <a:t>Thoughts </a:t>
            </a:r>
          </a:p>
          <a:p>
            <a:pPr marL="0" indent="0">
              <a:buNone/>
            </a:pPr>
            <a:r>
              <a:rPr lang="it-IT" sz="1600" dirty="0" err="1" smtClean="0"/>
              <a:t>Mocini</a:t>
            </a:r>
            <a:r>
              <a:rPr lang="it-IT" sz="1600" dirty="0" smtClean="0"/>
              <a:t> </a:t>
            </a:r>
            <a:r>
              <a:rPr lang="it-IT" sz="1600" dirty="0"/>
              <a:t>E, Di Vincenzo O, D'angelo C, Baldari C, Migliaccio S, Zagaria A. </a:t>
            </a:r>
            <a:r>
              <a:rPr lang="it-IT" sz="1600" dirty="0" err="1"/>
              <a:t>Psychometric</a:t>
            </a:r>
            <a:r>
              <a:rPr lang="it-IT" sz="1600" dirty="0"/>
              <a:t> </a:t>
            </a:r>
            <a:r>
              <a:rPr lang="it-IT" sz="1600" dirty="0" err="1"/>
              <a:t>Properties</a:t>
            </a:r>
            <a:r>
              <a:rPr lang="it-IT" sz="1600" dirty="0"/>
              <a:t> of the </a:t>
            </a:r>
            <a:r>
              <a:rPr lang="it-IT" sz="1600" dirty="0" err="1"/>
              <a:t>Italian</a:t>
            </a:r>
            <a:r>
              <a:rPr lang="it-IT" sz="1600" dirty="0"/>
              <a:t> </a:t>
            </a:r>
            <a:r>
              <a:rPr lang="it-IT" sz="1600" dirty="0" err="1"/>
              <a:t>Food</a:t>
            </a:r>
            <a:r>
              <a:rPr lang="it-IT" sz="1600" dirty="0"/>
              <a:t> </a:t>
            </a:r>
            <a:r>
              <a:rPr lang="it-IT" sz="1600" dirty="0" err="1"/>
              <a:t>Noise</a:t>
            </a:r>
            <a:r>
              <a:rPr lang="it-IT" sz="1600" dirty="0"/>
              <a:t> </a:t>
            </a:r>
            <a:r>
              <a:rPr lang="it-IT" sz="1600" dirty="0" err="1"/>
              <a:t>Questionnaire</a:t>
            </a:r>
            <a:r>
              <a:rPr lang="it-IT" sz="1600" dirty="0"/>
              <a:t> (FNQ) for the </a:t>
            </a:r>
            <a:r>
              <a:rPr lang="it-IT" sz="1600" dirty="0" err="1"/>
              <a:t>Assessment</a:t>
            </a:r>
            <a:r>
              <a:rPr lang="it-IT" sz="1600" dirty="0"/>
              <a:t> of Intrusive </a:t>
            </a:r>
            <a:r>
              <a:rPr lang="it-IT" sz="1600" dirty="0" err="1"/>
              <a:t>Food-Related</a:t>
            </a:r>
            <a:r>
              <a:rPr lang="it-IT" sz="1600" dirty="0"/>
              <a:t> </a:t>
            </a:r>
            <a:r>
              <a:rPr lang="it-IT" sz="1600" dirty="0" err="1"/>
              <a:t>Thoughts</a:t>
            </a:r>
            <a:r>
              <a:rPr lang="it-IT" sz="1600" dirty="0"/>
              <a:t>. </a:t>
            </a:r>
            <a:r>
              <a:rPr lang="it-IT" sz="1600" dirty="0" err="1"/>
              <a:t>Behav</a:t>
            </a:r>
            <a:r>
              <a:rPr lang="it-IT" sz="1600" dirty="0"/>
              <a:t> Sci (Basel). 2026 </a:t>
            </a:r>
            <a:r>
              <a:rPr lang="it-IT" sz="1600" dirty="0" err="1"/>
              <a:t>Apr</a:t>
            </a:r>
            <a:r>
              <a:rPr lang="it-IT" sz="1600" dirty="0"/>
              <a:t> 20;16(4):609. </a:t>
            </a:r>
            <a:r>
              <a:rPr lang="it-IT" sz="1600" dirty="0" err="1"/>
              <a:t>doi</a:t>
            </a:r>
            <a:r>
              <a:rPr lang="it-IT" sz="1600" dirty="0"/>
              <a:t>: 10.3390/bs16040609. PMID: 42073972; PMCID: PMC13113971.</a:t>
            </a:r>
            <a:endParaRPr lang="en-US" sz="1600" b="1" dirty="0"/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935239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LA DOMANDA</a:t>
            </a:r>
            <a:br>
              <a:rPr lang="it-IT" dirty="0"/>
            </a:b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008993" y="2108201"/>
            <a:ext cx="10265955" cy="4418723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it-IT" dirty="0"/>
              <a:t>La versione italiana del </a:t>
            </a:r>
            <a:r>
              <a:rPr lang="it-IT" dirty="0" err="1"/>
              <a:t>Food</a:t>
            </a:r>
            <a:r>
              <a:rPr lang="it-IT" dirty="0"/>
              <a:t> </a:t>
            </a:r>
            <a:r>
              <a:rPr lang="it-IT" dirty="0" err="1"/>
              <a:t>Noise</a:t>
            </a:r>
            <a:r>
              <a:rPr lang="it-IT" dirty="0"/>
              <a:t> </a:t>
            </a:r>
            <a:r>
              <a:rPr lang="it-IT" dirty="0" err="1"/>
              <a:t>Questionnaire</a:t>
            </a:r>
            <a:r>
              <a:rPr lang="it-IT" dirty="0"/>
              <a:t> (FNQ) a 5 item è uno strumento valido, affidabile e invariante rispetto al genere per misurare i pensieri intrusivi legati al cibo nella popolazione adulta?</a:t>
            </a:r>
          </a:p>
          <a:p>
            <a:pPr marL="0" indent="0">
              <a:buNone/>
            </a:pPr>
            <a:r>
              <a:rPr lang="it-IT" dirty="0" smtClean="0"/>
              <a:t>Lo </a:t>
            </a:r>
            <a:r>
              <a:rPr lang="it-IT" dirty="0"/>
              <a:t>studio di </a:t>
            </a:r>
            <a:r>
              <a:rPr lang="it-IT" dirty="0" err="1"/>
              <a:t>Mocini</a:t>
            </a:r>
            <a:r>
              <a:rPr lang="it-IT" dirty="0"/>
              <a:t> et al. ha tradotto e validato il </a:t>
            </a:r>
            <a:r>
              <a:rPr lang="it-IT" b="1" dirty="0" err="1"/>
              <a:t>Food</a:t>
            </a:r>
            <a:r>
              <a:rPr lang="it-IT" b="1" dirty="0"/>
              <a:t> </a:t>
            </a:r>
            <a:r>
              <a:rPr lang="it-IT" b="1" dirty="0" err="1"/>
              <a:t>Noise</a:t>
            </a:r>
            <a:r>
              <a:rPr lang="it-IT" b="1" dirty="0"/>
              <a:t> </a:t>
            </a:r>
            <a:r>
              <a:rPr lang="it-IT" b="1" dirty="0" err="1"/>
              <a:t>Questionnaire</a:t>
            </a:r>
            <a:r>
              <a:rPr lang="it-IT" b="1" dirty="0"/>
              <a:t> (FNQ)</a:t>
            </a:r>
            <a:r>
              <a:rPr lang="it-IT" dirty="0"/>
              <a:t> nella popolazione adulta italiana. </a:t>
            </a:r>
          </a:p>
          <a:p>
            <a:r>
              <a:rPr lang="it-IT" b="1" dirty="0"/>
              <a:t>Il FNQ misura 5 aspetti:</a:t>
            </a:r>
            <a:endParaRPr lang="it-IT" dirty="0"/>
          </a:p>
          <a:p>
            <a:r>
              <a:rPr lang="it-IT" dirty="0"/>
              <a:t>pensare continuamente al cibo;</a:t>
            </a:r>
          </a:p>
          <a:p>
            <a:r>
              <a:rPr lang="it-IT" dirty="0"/>
              <a:t>percepire il pensiero del cibo come incontrollabile;</a:t>
            </a:r>
          </a:p>
          <a:p>
            <a:r>
              <a:rPr lang="it-IT" dirty="0"/>
              <a:t>dedicare troppo tempo mentale al cibo;</a:t>
            </a:r>
          </a:p>
          <a:p>
            <a:r>
              <a:rPr lang="it-IT" dirty="0"/>
              <a:t>avere conseguenze negative sulla propria vita;</a:t>
            </a:r>
          </a:p>
          <a:p>
            <a:r>
              <a:rPr lang="it-IT" dirty="0"/>
              <a:t>essere distratti dal cibo nelle attività quotidiane. 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22329481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METODO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 Campione: 1.087 partecipanti adulti italiani (50,6% donne, età media </a:t>
            </a:r>
            <a:r>
              <a:rPr lang="it-IT" dirty="0" smtClean="0"/>
              <a:t>37.45 </a:t>
            </a:r>
            <a:r>
              <a:rPr lang="it-IT" dirty="0"/>
              <a:t>\</a:t>
            </a:r>
            <a:r>
              <a:rPr lang="it-IT" dirty="0" err="1"/>
              <a:t>pm</a:t>
            </a:r>
            <a:r>
              <a:rPr lang="it-IT" dirty="0"/>
              <a:t> </a:t>
            </a:r>
            <a:r>
              <a:rPr lang="it-IT" dirty="0" smtClean="0"/>
              <a:t>10.35 </a:t>
            </a:r>
            <a:r>
              <a:rPr lang="it-IT" dirty="0"/>
              <a:t>anni, BMI medio </a:t>
            </a:r>
            <a:r>
              <a:rPr lang="it-IT" dirty="0" smtClean="0"/>
              <a:t>25.24 </a:t>
            </a:r>
            <a:r>
              <a:rPr lang="it-IT" dirty="0"/>
              <a:t>\text{ kg/m}^</a:t>
            </a:r>
            <a:r>
              <a:rPr lang="it-IT" dirty="0" smtClean="0"/>
              <a:t>2).  </a:t>
            </a:r>
          </a:p>
          <a:p>
            <a:r>
              <a:rPr lang="it-IT" dirty="0" smtClean="0"/>
              <a:t>Strumento</a:t>
            </a:r>
            <a:r>
              <a:rPr lang="it-IT" dirty="0"/>
              <a:t>: Traduzione e adattamento culturale del </a:t>
            </a:r>
            <a:r>
              <a:rPr lang="it-IT" dirty="0" err="1"/>
              <a:t>Food</a:t>
            </a:r>
            <a:r>
              <a:rPr lang="it-IT" dirty="0"/>
              <a:t> </a:t>
            </a:r>
            <a:r>
              <a:rPr lang="it-IT" dirty="0" err="1"/>
              <a:t>Noise</a:t>
            </a:r>
            <a:r>
              <a:rPr lang="it-IT" dirty="0"/>
              <a:t> </a:t>
            </a:r>
            <a:r>
              <a:rPr lang="it-IT" dirty="0" err="1"/>
              <a:t>Questionnaire</a:t>
            </a:r>
            <a:r>
              <a:rPr lang="it-IT" dirty="0"/>
              <a:t> (FNQ, 5 item su scala </a:t>
            </a:r>
            <a:r>
              <a:rPr lang="it-IT" dirty="0" err="1"/>
              <a:t>Likert</a:t>
            </a:r>
            <a:r>
              <a:rPr lang="it-IT" dirty="0"/>
              <a:t> 0-4).  </a:t>
            </a:r>
            <a:endParaRPr lang="it-IT" dirty="0" smtClean="0"/>
          </a:p>
          <a:p>
            <a:r>
              <a:rPr lang="it-IT" dirty="0" smtClean="0"/>
              <a:t>Analisi </a:t>
            </a:r>
            <a:r>
              <a:rPr lang="it-IT" dirty="0" err="1"/>
              <a:t>Validazionale</a:t>
            </a:r>
            <a:r>
              <a:rPr lang="it-IT" dirty="0"/>
              <a:t>: Analisi Fattoriale Confermativa (CFA con stimatore DWLS per dati ordinali), test di invarianza di misura tra generi (MG-CFA), e correlazioni di validità convergente/discriminante con FCQ-T (</a:t>
            </a:r>
            <a:r>
              <a:rPr lang="it-IT" dirty="0" err="1"/>
              <a:t>craving</a:t>
            </a:r>
            <a:r>
              <a:rPr lang="it-IT" dirty="0"/>
              <a:t>/preoccupazione per il cibo), GAD-7 (ansia), PHQ-9 (depressione) e PSS (stress). </a:t>
            </a:r>
          </a:p>
        </p:txBody>
      </p:sp>
    </p:spTree>
    <p:extLst>
      <p:ext uri="{BB962C8B-B14F-4D97-AF65-F5344CB8AC3E}">
        <p14:creationId xmlns:p14="http://schemas.microsoft.com/office/powerpoint/2010/main" val="954337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Risultati </a:t>
            </a:r>
            <a:r>
              <a:rPr lang="it-IT" dirty="0"/>
              <a:t>Chiave </a:t>
            </a:r>
            <a:r>
              <a:rPr lang="it-IT" dirty="0" smtClean="0"/>
              <a:t>1— (</a:t>
            </a:r>
            <a:r>
              <a:rPr lang="it-IT" dirty="0"/>
              <a:t>Struttura ed Invarianza)</a:t>
            </a:r>
          </a:p>
        </p:txBody>
      </p:sp>
      <p:sp>
        <p:nvSpPr>
          <p:cNvPr id="3" name="Rettangolo 2"/>
          <p:cNvSpPr/>
          <p:nvPr/>
        </p:nvSpPr>
        <p:spPr>
          <a:xfrm>
            <a:off x="294289" y="5975159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/>
              <a:t>Dato principale:</a:t>
            </a:r>
            <a:r>
              <a:rPr lang="it-IT" dirty="0"/>
              <a:t> L'FNQ è unidimensionale e ha una tenuta psicometrica eccezionale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9750" y="1737360"/>
            <a:ext cx="7210097" cy="4027515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788276" y="3070575"/>
            <a:ext cx="344739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sz="1200" dirty="0"/>
              <a:t>Illustra la struttura a fattore singolo del test con i 5 item, gli indici di adattamento del modello </a:t>
            </a:r>
            <a:r>
              <a:rPr lang="it-IT" sz="1200" dirty="0" smtClean="0"/>
              <a:t>(CFI </a:t>
            </a:r>
            <a:r>
              <a:rPr lang="it-IT" sz="1200" dirty="0"/>
              <a:t>= 0.998$, </a:t>
            </a:r>
            <a:r>
              <a:rPr lang="it-IT" sz="1200" dirty="0" smtClean="0"/>
              <a:t>TLI </a:t>
            </a:r>
            <a:r>
              <a:rPr lang="it-IT" sz="1200" dirty="0"/>
              <a:t>= 0.996$, </a:t>
            </a:r>
            <a:r>
              <a:rPr lang="it-IT" sz="1200" dirty="0" smtClean="0"/>
              <a:t>SRMR </a:t>
            </a:r>
            <a:r>
              <a:rPr lang="it-IT" sz="1200" dirty="0"/>
              <a:t>= 0.035$) e la conferma dell'invarianza di misura tra uomini e donne.</a:t>
            </a:r>
          </a:p>
        </p:txBody>
      </p:sp>
    </p:spTree>
    <p:extLst>
      <p:ext uri="{BB962C8B-B14F-4D97-AF65-F5344CB8AC3E}">
        <p14:creationId xmlns:p14="http://schemas.microsoft.com/office/powerpoint/2010/main" val="3288849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Chiave </a:t>
            </a:r>
            <a:r>
              <a:rPr lang="it-IT" dirty="0" smtClean="0"/>
              <a:t>— 2 </a:t>
            </a:r>
            <a:r>
              <a:rPr lang="it-IT" dirty="0"/>
              <a:t>(Affidabilità e Validità)</a:t>
            </a:r>
          </a:p>
        </p:txBody>
      </p:sp>
      <p:sp>
        <p:nvSpPr>
          <p:cNvPr id="3" name="Rettangolo 2"/>
          <p:cNvSpPr/>
          <p:nvPr/>
        </p:nvSpPr>
        <p:spPr>
          <a:xfrm>
            <a:off x="294290" y="5700025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b="1" dirty="0">
                <a:latin typeface="Google Sans Text"/>
              </a:rPr>
              <a:t>Dato principale:</a:t>
            </a:r>
            <a:r>
              <a:rPr lang="it-IT" dirty="0">
                <a:latin typeface="Google Sans Text"/>
              </a:rPr>
              <a:t> L'FNQ è altamente affidabile </a:t>
            </a:r>
            <a:r>
              <a:rPr lang="it-IT" dirty="0" smtClean="0">
                <a:latin typeface="Google Sans Text"/>
              </a:rPr>
              <a:t>(r\omega </a:t>
            </a:r>
            <a:r>
              <a:rPr lang="it-IT" dirty="0">
                <a:latin typeface="Google Sans Text"/>
              </a:rPr>
              <a:t>= </a:t>
            </a:r>
            <a:r>
              <a:rPr lang="it-IT" dirty="0" smtClean="0">
                <a:latin typeface="Google Sans Text"/>
              </a:rPr>
              <a:t>0.917) </a:t>
            </a:r>
            <a:r>
              <a:rPr lang="it-IT" dirty="0">
                <a:latin typeface="Google Sans Text"/>
              </a:rPr>
              <a:t>e misura un fenomeno specifico sul cibo, distinto dall'ansia o dalla depressione generale.</a:t>
            </a:r>
            <a:endParaRPr lang="it-IT" dirty="0"/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0854" y="1429406"/>
            <a:ext cx="7289917" cy="4072102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651641" y="2543504"/>
            <a:ext cx="393086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Diagramma chiaro delle relazioni statistiche. Mostra un'eccellente affidabilità </a:t>
            </a:r>
            <a:r>
              <a:rPr lang="it-IT" sz="1200" dirty="0" smtClean="0"/>
              <a:t>(r\omega </a:t>
            </a:r>
            <a:r>
              <a:rPr lang="it-IT" sz="1200" dirty="0"/>
              <a:t>= </a:t>
            </a:r>
            <a:r>
              <a:rPr lang="it-IT" sz="1200" dirty="0" smtClean="0"/>
              <a:t>0.917), </a:t>
            </a:r>
            <a:r>
              <a:rPr lang="it-IT" sz="1200" dirty="0"/>
              <a:t>una fortissima associazione con la preoccupazione per il cibo </a:t>
            </a:r>
            <a:r>
              <a:rPr lang="it-IT" sz="1200" dirty="0" smtClean="0"/>
              <a:t>(r </a:t>
            </a:r>
            <a:r>
              <a:rPr lang="it-IT" sz="1200" dirty="0"/>
              <a:t>= </a:t>
            </a:r>
            <a:r>
              <a:rPr lang="it-IT" sz="1200" dirty="0" smtClean="0"/>
              <a:t>0.831) </a:t>
            </a:r>
            <a:r>
              <a:rPr lang="it-IT" sz="1200" dirty="0"/>
              <a:t>e correlazioni moderate/distinte con ansia, depressione e stress</a:t>
            </a:r>
          </a:p>
        </p:txBody>
      </p:sp>
    </p:spTree>
    <p:extLst>
      <p:ext uri="{BB962C8B-B14F-4D97-AF65-F5344CB8AC3E}">
        <p14:creationId xmlns:p14="http://schemas.microsoft.com/office/powerpoint/2010/main" val="14193162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Risultati Chiave — </a:t>
            </a:r>
            <a:r>
              <a:rPr lang="it-IT" dirty="0" smtClean="0"/>
              <a:t> 3 </a:t>
            </a:r>
            <a:r>
              <a:rPr lang="it-IT" dirty="0"/>
              <a:t>(Impatto sul BMI)</a:t>
            </a:r>
          </a:p>
        </p:txBody>
      </p:sp>
      <p:sp>
        <p:nvSpPr>
          <p:cNvPr id="3" name="Rettangolo 2"/>
          <p:cNvSpPr/>
          <p:nvPr/>
        </p:nvSpPr>
        <p:spPr>
          <a:xfrm>
            <a:off x="388883" y="6059242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it-IT" dirty="0"/>
              <a:t>Esiste una relazione diretta tra il punteggio FNQ e il BMI del paziente.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2302" y="1949124"/>
            <a:ext cx="6978869" cy="3898353"/>
          </a:xfrm>
          <a:prstGeom prst="rect">
            <a:avLst/>
          </a:prstGeom>
        </p:spPr>
      </p:pic>
      <p:sp>
        <p:nvSpPr>
          <p:cNvPr id="5" name="Rettangolo 4"/>
          <p:cNvSpPr/>
          <p:nvPr/>
        </p:nvSpPr>
        <p:spPr>
          <a:xfrm>
            <a:off x="388883" y="2399777"/>
            <a:ext cx="3762703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it-IT" sz="1200" dirty="0"/>
              <a:t>Grafico a dispersione (</a:t>
            </a:r>
            <a:r>
              <a:rPr lang="it-IT" sz="1200" dirty="0" err="1"/>
              <a:t>scatter</a:t>
            </a:r>
            <a:r>
              <a:rPr lang="it-IT" sz="1200" dirty="0"/>
              <a:t> plot) che evidenzia la correlazione diretta e statisticamente significativa tra i livelli di </a:t>
            </a:r>
            <a:r>
              <a:rPr lang="it-IT" sz="1200" dirty="0" err="1"/>
              <a:t>Food</a:t>
            </a:r>
            <a:r>
              <a:rPr lang="it-IT" sz="1200" dirty="0"/>
              <a:t> </a:t>
            </a:r>
            <a:r>
              <a:rPr lang="it-IT" sz="1200" dirty="0" err="1"/>
              <a:t>Noise</a:t>
            </a:r>
            <a:r>
              <a:rPr lang="it-IT" sz="1200" dirty="0"/>
              <a:t> ed il BMI dei pazienti </a:t>
            </a:r>
            <a:r>
              <a:rPr lang="it-IT" sz="1200" dirty="0" smtClean="0"/>
              <a:t>(r </a:t>
            </a:r>
            <a:r>
              <a:rPr lang="it-IT" sz="1200" dirty="0"/>
              <a:t>= </a:t>
            </a:r>
            <a:r>
              <a:rPr lang="it-IT" sz="1200" dirty="0" smtClean="0"/>
              <a:t>0.310, p </a:t>
            </a:r>
            <a:r>
              <a:rPr lang="it-IT" sz="1200" dirty="0"/>
              <a:t>&lt; </a:t>
            </a:r>
            <a:r>
              <a:rPr lang="it-IT" sz="1200" dirty="0" smtClean="0"/>
              <a:t>0.001).</a:t>
            </a:r>
            <a:endParaRPr lang="it-IT" sz="1200" dirty="0"/>
          </a:p>
        </p:txBody>
      </p:sp>
    </p:spTree>
    <p:extLst>
      <p:ext uri="{BB962C8B-B14F-4D97-AF65-F5344CB8AC3E}">
        <p14:creationId xmlns:p14="http://schemas.microsoft.com/office/powerpoint/2010/main" val="20258251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«CHANGE IN PRATICE»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777766" y="2108201"/>
            <a:ext cx="10497182" cy="4040351"/>
          </a:xfrm>
        </p:spPr>
        <p:txBody>
          <a:bodyPr/>
          <a:lstStyle/>
          <a:p>
            <a:pPr marL="0" indent="0">
              <a:buNone/>
            </a:pPr>
            <a:r>
              <a:rPr lang="it-IT" b="1" dirty="0"/>
              <a:t>Cosa cambia da domani in reparto/ambulatorio:</a:t>
            </a:r>
            <a:endParaRPr lang="it-IT" dirty="0"/>
          </a:p>
          <a:p>
            <a:r>
              <a:rPr lang="it-IT" b="1" dirty="0" smtClean="0"/>
              <a:t>Oggettivazione del </a:t>
            </a:r>
            <a:r>
              <a:rPr lang="it-IT" b="1" dirty="0"/>
              <a:t>"</a:t>
            </a:r>
            <a:r>
              <a:rPr lang="it-IT" b="1" dirty="0" err="1"/>
              <a:t>Food</a:t>
            </a:r>
            <a:r>
              <a:rPr lang="it-IT" b="1" dirty="0"/>
              <a:t> </a:t>
            </a:r>
            <a:r>
              <a:rPr lang="it-IT" b="1" dirty="0" err="1"/>
              <a:t>Noise</a:t>
            </a:r>
            <a:r>
              <a:rPr lang="it-IT" b="1" dirty="0"/>
              <a:t>":</a:t>
            </a:r>
            <a:r>
              <a:rPr lang="it-IT" dirty="0"/>
              <a:t> Inserire l'FNQ a 5 item nella valutazione anamnestica di routine del paziente con obesità o sovrappeso per quantificare l'intrusività dei pensieri legati al cibo. </a:t>
            </a:r>
          </a:p>
          <a:p>
            <a:r>
              <a:rPr lang="it-IT" b="1" dirty="0"/>
              <a:t>Personalizzazione Terapeutica:</a:t>
            </a:r>
            <a:r>
              <a:rPr lang="it-IT" dirty="0"/>
              <a:t> Utilizzare il punteggio FNQ per guidare la scelta del trattamento (es. identificare i pazienti che trarrebbero maggior beneficio da percorsi di ristrutturazione cognitiva o da terapie farmacologiche che riducono il drive appetitivo e la risposta agli stimoli). </a:t>
            </a:r>
          </a:p>
          <a:p>
            <a:r>
              <a:rPr lang="it-IT" b="1" dirty="0"/>
              <a:t>Monitoraggio dei Risultati:</a:t>
            </a:r>
            <a:r>
              <a:rPr lang="it-IT" dirty="0"/>
              <a:t> Usare l'FNQ come </a:t>
            </a:r>
            <a:r>
              <a:rPr lang="it-IT" i="1" dirty="0" err="1"/>
              <a:t>outcome</a:t>
            </a:r>
            <a:r>
              <a:rPr lang="it-IT" i="1" dirty="0"/>
              <a:t> </a:t>
            </a:r>
            <a:r>
              <a:rPr lang="it-IT" i="1" dirty="0" err="1"/>
              <a:t>measure</a:t>
            </a:r>
            <a:r>
              <a:rPr lang="it-IT" dirty="0"/>
              <a:t> per valutare nel tempo l'efficacia delle terapie nutrizionali, comportamentali o farmacologiche. </a:t>
            </a:r>
          </a:p>
          <a:p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4355156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LIMTI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/>
              <a:t>Disegno trasversale: Non è stata valutata la stabilità temporale del test (test-</a:t>
            </a:r>
            <a:r>
              <a:rPr lang="it-IT" dirty="0" err="1"/>
              <a:t>retest</a:t>
            </a:r>
            <a:r>
              <a:rPr lang="it-IT" dirty="0"/>
              <a:t> reliability</a:t>
            </a:r>
            <a:r>
              <a:rPr lang="it-IT" dirty="0" smtClean="0"/>
              <a:t>).</a:t>
            </a:r>
          </a:p>
          <a:p>
            <a:r>
              <a:rPr lang="it-IT" dirty="0" smtClean="0"/>
              <a:t>Campione </a:t>
            </a:r>
            <a:r>
              <a:rPr lang="it-IT" dirty="0"/>
              <a:t>non clinico: Lo studio è stato condotto su un campione generale online; servono ulteriori validazioni su coorti cliniche specifiche (es. pazienti con disturbi del comportamento alimentare o in lista per chirurgia </a:t>
            </a:r>
            <a:r>
              <a:rPr lang="it-IT" dirty="0" err="1"/>
              <a:t>bariatrica</a:t>
            </a:r>
            <a:r>
              <a:rPr lang="it-IT" dirty="0"/>
              <a:t>).  </a:t>
            </a:r>
            <a:endParaRPr lang="it-IT" dirty="0" smtClean="0"/>
          </a:p>
          <a:p>
            <a:r>
              <a:rPr lang="it-IT" dirty="0" smtClean="0"/>
              <a:t>Self-report</a:t>
            </a:r>
            <a:r>
              <a:rPr lang="it-IT" dirty="0"/>
              <a:t>: Dati basati su questionari autosomministrati online.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7255" y="4500863"/>
            <a:ext cx="2962556" cy="1977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472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TAKE HOME MESSAGE</a:t>
            </a:r>
            <a:endParaRPr lang="it-IT" dirty="0"/>
          </a:p>
        </p:txBody>
      </p:sp>
      <p:sp>
        <p:nvSpPr>
          <p:cNvPr id="3" name="Rettangolo 2"/>
          <p:cNvSpPr/>
          <p:nvPr/>
        </p:nvSpPr>
        <p:spPr>
          <a:xfrm>
            <a:off x="3048000" y="2828836"/>
            <a:ext cx="6096000" cy="3108543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it-IT" sz="2800" i="1" dirty="0"/>
              <a:t>"Il </a:t>
            </a:r>
            <a:r>
              <a:rPr lang="it-IT" sz="2800" i="1" dirty="0" err="1"/>
              <a:t>Food</a:t>
            </a:r>
            <a:r>
              <a:rPr lang="it-IT" sz="2800" i="1" dirty="0"/>
              <a:t> </a:t>
            </a:r>
            <a:r>
              <a:rPr lang="it-IT" sz="2800" i="1" dirty="0" err="1"/>
              <a:t>Noise</a:t>
            </a:r>
            <a:r>
              <a:rPr lang="it-IT" sz="2800" i="1" dirty="0"/>
              <a:t> </a:t>
            </a:r>
            <a:r>
              <a:rPr lang="it-IT" sz="2800" i="1" dirty="0" err="1"/>
              <a:t>Questionnaire</a:t>
            </a:r>
            <a:r>
              <a:rPr lang="it-IT" sz="2800" i="1" dirty="0"/>
              <a:t> a 5 item è uno strumento rapido, validato ed efficace in italiano per quantificare il carico di pensieri intrusivi sul cibo e personalizzare la gestione clinica del paziente con obesità o alimentazione </a:t>
            </a:r>
            <a:r>
              <a:rPr lang="it-IT" sz="2800" i="1" dirty="0" err="1"/>
              <a:t>disregolata</a:t>
            </a:r>
            <a:r>
              <a:rPr lang="it-IT" sz="2800" i="1" dirty="0"/>
              <a:t>."</a:t>
            </a:r>
          </a:p>
        </p:txBody>
      </p:sp>
    </p:spTree>
    <p:extLst>
      <p:ext uri="{BB962C8B-B14F-4D97-AF65-F5344CB8AC3E}">
        <p14:creationId xmlns:p14="http://schemas.microsoft.com/office/powerpoint/2010/main" val="1001573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Riferimento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b="1" dirty="0">
                <a:solidFill>
                  <a:schemeClr val="tx1"/>
                </a:solidFill>
              </a:rPr>
              <a:t>Citazione completa dell'articolo:</a:t>
            </a:r>
            <a:r>
              <a:rPr lang="it-IT" dirty="0">
                <a:solidFill>
                  <a:schemeClr val="tx1"/>
                </a:solidFill>
              </a:rPr>
              <a:t> </a:t>
            </a:r>
            <a:r>
              <a:rPr lang="it-IT" dirty="0" err="1">
                <a:solidFill>
                  <a:schemeClr val="tx1"/>
                </a:solidFill>
              </a:rPr>
              <a:t>Mocini</a:t>
            </a:r>
            <a:r>
              <a:rPr lang="it-IT" dirty="0">
                <a:solidFill>
                  <a:schemeClr val="tx1"/>
                </a:solidFill>
              </a:rPr>
              <a:t>, E., Di Vincenzo, O., D'Angelo, C., Baldari, C., Migliaccio, S., &amp; Zagaria, A. (2026). </a:t>
            </a:r>
            <a:r>
              <a:rPr lang="it-IT" i="1" dirty="0" err="1">
                <a:solidFill>
                  <a:schemeClr val="tx1"/>
                </a:solidFill>
              </a:rPr>
              <a:t>Psychometric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Properties</a:t>
            </a:r>
            <a:r>
              <a:rPr lang="it-IT" i="1" dirty="0">
                <a:solidFill>
                  <a:schemeClr val="tx1"/>
                </a:solidFill>
              </a:rPr>
              <a:t> of the </a:t>
            </a:r>
            <a:r>
              <a:rPr lang="it-IT" i="1" dirty="0" err="1">
                <a:solidFill>
                  <a:schemeClr val="tx1"/>
                </a:solidFill>
              </a:rPr>
              <a:t>Italian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Food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Noise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Questionnaire</a:t>
            </a:r>
            <a:r>
              <a:rPr lang="it-IT" i="1" dirty="0">
                <a:solidFill>
                  <a:schemeClr val="tx1"/>
                </a:solidFill>
              </a:rPr>
              <a:t> (FNQ) for the </a:t>
            </a:r>
            <a:r>
              <a:rPr lang="it-IT" i="1" dirty="0" err="1">
                <a:solidFill>
                  <a:schemeClr val="tx1"/>
                </a:solidFill>
              </a:rPr>
              <a:t>Assessment</a:t>
            </a:r>
            <a:r>
              <a:rPr lang="it-IT" i="1" dirty="0">
                <a:solidFill>
                  <a:schemeClr val="tx1"/>
                </a:solidFill>
              </a:rPr>
              <a:t> of Intrusive </a:t>
            </a:r>
            <a:r>
              <a:rPr lang="it-IT" i="1" dirty="0" err="1">
                <a:solidFill>
                  <a:schemeClr val="tx1"/>
                </a:solidFill>
              </a:rPr>
              <a:t>Food-Related</a:t>
            </a:r>
            <a:r>
              <a:rPr lang="it-IT" i="1" dirty="0">
                <a:solidFill>
                  <a:schemeClr val="tx1"/>
                </a:solidFill>
              </a:rPr>
              <a:t> </a:t>
            </a:r>
            <a:r>
              <a:rPr lang="it-IT" i="1" dirty="0" err="1">
                <a:solidFill>
                  <a:schemeClr val="tx1"/>
                </a:solidFill>
              </a:rPr>
              <a:t>Thoughts</a:t>
            </a:r>
            <a:r>
              <a:rPr lang="it-IT" dirty="0">
                <a:solidFill>
                  <a:schemeClr val="tx1"/>
                </a:solidFill>
              </a:rPr>
              <a:t>. </a:t>
            </a:r>
            <a:r>
              <a:rPr lang="it-IT" b="1" dirty="0" err="1">
                <a:solidFill>
                  <a:schemeClr val="tx1"/>
                </a:solidFill>
              </a:rPr>
              <a:t>Behavioral</a:t>
            </a:r>
            <a:r>
              <a:rPr lang="it-IT" b="1" dirty="0">
                <a:solidFill>
                  <a:schemeClr val="tx1"/>
                </a:solidFill>
              </a:rPr>
              <a:t> </a:t>
            </a:r>
            <a:r>
              <a:rPr lang="it-IT" b="1" dirty="0" err="1">
                <a:solidFill>
                  <a:schemeClr val="tx1"/>
                </a:solidFill>
              </a:rPr>
              <a:t>Sciences</a:t>
            </a:r>
            <a:r>
              <a:rPr lang="it-IT" dirty="0">
                <a:solidFill>
                  <a:schemeClr val="tx1"/>
                </a:solidFill>
              </a:rPr>
              <a:t>, 16(4), 609. </a:t>
            </a:r>
            <a:r>
              <a:rPr lang="it-IT" dirty="0">
                <a:solidFill>
                  <a:schemeClr val="tx1"/>
                </a:solidFill>
                <a:hlinkClick r:id="rId2"/>
              </a:rPr>
              <a:t>https://doi.org/10.3390/bs16040609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4" name="CasellaDiTesto 3"/>
          <p:cNvSpPr txBox="1"/>
          <p:nvPr/>
        </p:nvSpPr>
        <p:spPr>
          <a:xfrm>
            <a:off x="872359" y="5759669"/>
            <a:ext cx="1076259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Mail: </a:t>
            </a:r>
            <a:r>
              <a:rPr lang="it-IT" dirty="0" smtClean="0">
                <a:hlinkClick r:id="rId3"/>
              </a:rPr>
              <a:t>chandra.massetti@uniroma1.it</a:t>
            </a:r>
            <a:endParaRPr lang="it-IT" dirty="0" smtClean="0"/>
          </a:p>
          <a:p>
            <a:r>
              <a:rPr lang="it-IT" dirty="0" smtClean="0"/>
              <a:t>Cell. 348.5302778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3148589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7F1CCB64-8231-435F-87C9-78C908E3938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it-IT" dirty="0"/>
              <a:t>Grazie</a:t>
            </a:r>
          </a:p>
        </p:txBody>
      </p:sp>
    </p:spTree>
    <p:extLst>
      <p:ext uri="{BB962C8B-B14F-4D97-AF65-F5344CB8AC3E}">
        <p14:creationId xmlns:p14="http://schemas.microsoft.com/office/powerpoint/2010/main" val="17455455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RetrospectVTI">
  <a:themeElements>
    <a:clrScheme name="Blu caldo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2167526_TF33476885.potx" id="{67A3B757-088A-4997-AD47-EBBB609AAF73}" vid="{61F4B085-7BC3-43AB-AFF0-C8B68BB76BF9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fa6e671f1cd7e4d96ff9652be322dd5e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4e2496f70b101db0b8013f30a071bbf7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A941CA7C-A0BF-44EF-B2E5-7539C3B9B0B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E0A2CB4-6869-426F-8BC4-A32C90CBE263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A4E879E6-8FFE-4154-8F2A-F7518B89B376}">
  <ds:schemaRefs>
    <ds:schemaRef ds:uri="http://purl.org/dc/dcmitype/"/>
    <ds:schemaRef ds:uri="http://purl.org/dc/terms/"/>
    <ds:schemaRef ds:uri="http://schemas.microsoft.com/office/infopath/2007/PartnerControls"/>
    <ds:schemaRef ds:uri="71af3243-3dd4-4a8d-8c0d-dd76da1f02a5"/>
    <ds:schemaRef ds:uri="http://schemas.microsoft.com/office/2006/documentManagement/types"/>
    <ds:schemaRef ds:uri="http://purl.org/dc/elements/1.1/"/>
    <ds:schemaRef ds:uri="http://schemas.openxmlformats.org/package/2006/metadata/core-properties"/>
    <ds:schemaRef ds:uri="16c05727-aa75-4e4a-9b5f-8a80a1165891"/>
    <ds:schemaRef ds:uri="http://www.w3.org/XML/1998/namespace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Presentazione classica per assemblea generale aziendale</Template>
  <TotalTime>112</TotalTime>
  <Words>729</Words>
  <Application>Microsoft Office PowerPoint</Application>
  <PresentationFormat>Widescreen</PresentationFormat>
  <Paragraphs>57</Paragraphs>
  <Slides>12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12</vt:i4>
      </vt:variant>
    </vt:vector>
  </HeadingPairs>
  <TitlesOfParts>
    <vt:vector size="17" baseType="lpstr">
      <vt:lpstr>Arial</vt:lpstr>
      <vt:lpstr>Calibri</vt:lpstr>
      <vt:lpstr>Google Sans Text</vt:lpstr>
      <vt:lpstr>Wingdings</vt:lpstr>
      <vt:lpstr>RetrospectVTI</vt:lpstr>
      <vt:lpstr>PSYCHOMETRIC PROPERTIES OF THE ITALIAN FOOD NOISE QUESTIONNAIRE (FNQ) FOR THE ASSESSMENT OF INTRUSIVE FOOD-RELATED THOUGHTS</vt:lpstr>
      <vt:lpstr>PAIN POINT </vt:lpstr>
      <vt:lpstr>LA DOMANDA </vt:lpstr>
      <vt:lpstr>IL METODO</vt:lpstr>
      <vt:lpstr>Risultati Chiave 1— (Struttura ed Invarianza)</vt:lpstr>
      <vt:lpstr>Risultati Chiave — 2 (Affidabilità e Validità)</vt:lpstr>
      <vt:lpstr>Risultati Chiave —  3 (Impatto sul BMI)</vt:lpstr>
      <vt:lpstr>IL «CHANGE IN PRATICE»</vt:lpstr>
      <vt:lpstr>LIMTI</vt:lpstr>
      <vt:lpstr>TAKE HOME MESSAGE</vt:lpstr>
      <vt:lpstr>Riferimento</vt:lpstr>
      <vt:lpstr>Grazie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Roma 29-30 aprile Primo Corso ACCADEMIA SICOB Direttori: M. De Luca - M.A. Zappa</dc:title>
  <dc:creator>Eliana Rispoli</dc:creator>
  <cp:lastModifiedBy>Chandra</cp:lastModifiedBy>
  <cp:revision>17</cp:revision>
  <dcterms:created xsi:type="dcterms:W3CDTF">2022-02-27T17:36:31Z</dcterms:created>
  <dcterms:modified xsi:type="dcterms:W3CDTF">2026-09-12T09:29:35Z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